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57" r:id="rId4"/>
    <p:sldId id="258" r:id="rId5"/>
    <p:sldId id="259"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915" autoAdjust="0"/>
  </p:normalViewPr>
  <p:slideViewPr>
    <p:cSldViewPr>
      <p:cViewPr varScale="1">
        <p:scale>
          <a:sx n="57" d="100"/>
          <a:sy n="57" d="100"/>
        </p:scale>
        <p:origin x="-174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284BD3-630F-4B6F-BC92-2E67C53821CD}" type="datetimeFigureOut">
              <a:rPr lang="en-US" smtClean="0"/>
              <a:pPr/>
              <a:t>2/24/2021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4CF716-35A5-4AE0-BDD8-08C7C7C8B9B6}" type="slidenum">
              <a:rPr lang="en-US" smtClean="0"/>
              <a:pPr/>
              <a:t>‹#›</a:t>
            </a:fld>
            <a:endParaRPr lang="en-US"/>
          </a:p>
        </p:txBody>
      </p:sp>
    </p:spTree>
    <p:extLst>
      <p:ext uri="{BB962C8B-B14F-4D97-AF65-F5344CB8AC3E}">
        <p14:creationId xmlns:p14="http://schemas.microsoft.com/office/powerpoint/2010/main" val="830217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4CF716-35A5-4AE0-BDD8-08C7C7C8B9B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sz="1200" kern="1200" dirty="0" smtClean="0">
                <a:solidFill>
                  <a:schemeClr val="tx1"/>
                </a:solidFill>
                <a:latin typeface="Times New Roman" pitchFamily="18" charset="0"/>
                <a:ea typeface="+mn-ea"/>
                <a:cs typeface="Times New Roman" pitchFamily="18" charset="0"/>
              </a:rPr>
              <a:t>There is only one President of the United States. This one person fulfills a number of different roles at the same time. The President is the Chief of state meaning he/she is the head of government. It also means that he/she performs ceremonial duties like the annual Thanksgiving Day. The President is the chief executive meaning he/she can enforce laws and appoint secretary positions. He/she also meets with members of Cabinet to make decisions for the good of the nation. The President is the party chief meaning he/she is the leader of his/her political party and makes speeches. The President is chief diplomat meaning he/she sets US Foreign Policy and appoints ambassadors and other officials to represent the US in the world.</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24CF716-35A5-4AE0-BDD8-08C7C7C8B9B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The President is the economic chief meaning he/she is in charge of ensuring the US economy prospers by dealing with unemployment and ways to generate more revenue. The President is a legislative leader meaning he/she suggests laws, signs bills into laws or can veto bills passed by Congress. Lastly, the President is the commander in chief. This means that he/she is the leader of the US armed forces. He/she cannot declare war. He/she can order military operations and where or when not to send troops.     </a:t>
            </a:r>
            <a:endParaRPr lang="en-US" sz="12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E24CF716-35A5-4AE0-BDD8-08C7C7C8B9B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Times New Roman" pitchFamily="18" charset="0"/>
                <a:ea typeface="+mn-ea"/>
                <a:cs typeface="Times New Roman" pitchFamily="18" charset="0"/>
              </a:rPr>
              <a:t>The main role of the Vice President as envisioned in the American Constitution is the president of the senate. Other informal roles have been to make public appearances representing the president, meeting heads of state or government of other countries, and acting as an adviser to the president. These roles continue to expand in modern presidency. The Cabinet consists of members of federal agencies and executive departments. The members of cabinet are responsible for directing government policy and making decisions about national issues. They discuss national problems and how to solve the problems. They also advise the president on issues that he/she may require relating to the duties of each member’s respective office. Today, the role of the first lady has evolved. Besides</a:t>
            </a:r>
            <a:r>
              <a:rPr lang="en-US" sz="1200" kern="1200" baseline="0" dirty="0" smtClean="0">
                <a:solidFill>
                  <a:schemeClr val="tx1"/>
                </a:solidFill>
                <a:latin typeface="Times New Roman" pitchFamily="18" charset="0"/>
                <a:ea typeface="+mn-ea"/>
                <a:cs typeface="Times New Roman" pitchFamily="18" charset="0"/>
              </a:rPr>
              <a:t> their traditional role of hosting state dinners and other official events, they take on social projects or causes. They champion for social causes in society. </a:t>
            </a:r>
            <a:r>
              <a:rPr lang="en-US" sz="1200" kern="1200" dirty="0" smtClean="0">
                <a:solidFill>
                  <a:schemeClr val="tx1"/>
                </a:solidFill>
                <a:latin typeface="Times New Roman" pitchFamily="18" charset="0"/>
                <a:ea typeface="+mn-ea"/>
                <a:cs typeface="Times New Roman" pitchFamily="18" charset="0"/>
              </a:rPr>
              <a:t> </a:t>
            </a:r>
          </a:p>
          <a:p>
            <a:r>
              <a:rPr lang="en-US" sz="1200" kern="1200" dirty="0" smtClean="0">
                <a:solidFill>
                  <a:schemeClr val="tx1"/>
                </a:solidFill>
                <a:latin typeface="Times New Roman" pitchFamily="18" charset="0"/>
                <a:ea typeface="+mn-ea"/>
                <a:cs typeface="Times New Roman" pitchFamily="18" charset="0"/>
              </a:rPr>
              <a:t> </a:t>
            </a:r>
            <a:endParaRPr lang="en-US" sz="12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E24CF716-35A5-4AE0-BDD8-08C7C7C8B9B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EOP is overseen</a:t>
            </a:r>
            <a:r>
              <a:rPr lang="en-US" baseline="0" dirty="0" smtClean="0">
                <a:latin typeface="Times New Roman" pitchFamily="18" charset="0"/>
                <a:cs typeface="Times New Roman" pitchFamily="18" charset="0"/>
              </a:rPr>
              <a:t> by the White House Chief of Staff. </a:t>
            </a:r>
            <a:r>
              <a:rPr lang="en-US" dirty="0" smtClean="0">
                <a:latin typeface="Times New Roman" pitchFamily="18" charset="0"/>
                <a:cs typeface="Times New Roman" pitchFamily="18" charset="0"/>
              </a:rPr>
              <a:t>The EOP provides the</a:t>
            </a:r>
            <a:r>
              <a:rPr lang="en-US" baseline="0" dirty="0" smtClean="0">
                <a:latin typeface="Times New Roman" pitchFamily="18" charset="0"/>
                <a:cs typeface="Times New Roman" pitchFamily="18" charset="0"/>
              </a:rPr>
              <a:t> president with the support he/she needs to govern effectively. EOP is tasked with the responsibility of communicating the president’s message to the public. The White House Chief of Staff leads the EOP and advises the president on policy issues.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24CF716-35A5-4AE0-BDD8-08C7C7C8B9B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Department of state advises</a:t>
            </a:r>
            <a:r>
              <a:rPr lang="en-US" baseline="0" dirty="0" smtClean="0">
                <a:latin typeface="Times New Roman" pitchFamily="18" charset="0"/>
                <a:cs typeface="Times New Roman" pitchFamily="18" charset="0"/>
              </a:rPr>
              <a:t> the president and leads the nation in foreign policy issues. The state department negotiates treaties and agreements with foreign entities, and represents the United States at the United Nations. It handles many issues ranging from trade and commerce to cultural interests to security measures. The State Department works together with other representatives of foreign governments, corporations, non-governmental organizations and private individuals to advance the interests of the country across the world. It has employed diplomats based in other countries to pursue the interests of the United States. Popular services from the U.S. Department of State include application for a visa, application for a U.S. Passport, renewing a U.S. passport, Visa for Immigrants, among other essential services regarding the United States foreign policy.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24CF716-35A5-4AE0-BDD8-08C7C7C8B9B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221CF1B-9F78-45F3-9EA1-1DFF9E389871}"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DBEC-3D55-4557-ACD1-90D9B0AE569A}"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21CF1B-9F78-45F3-9EA1-1DFF9E389871}"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21CF1B-9F78-45F3-9EA1-1DFF9E389871}" type="datetimeFigureOut">
              <a:rPr lang="en-US" smtClean="0"/>
              <a:pPr/>
              <a:t>2/24/2021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21CF1B-9F78-45F3-9EA1-1DFF9E389871}"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221CF1B-9F78-45F3-9EA1-1DFF9E389871}"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DBEC-3D55-4557-ACD1-90D9B0AE569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21CF1B-9F78-45F3-9EA1-1DFF9E389871}"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21CF1B-9F78-45F3-9EA1-1DFF9E389871}" type="datetimeFigureOut">
              <a:rPr lang="en-US" smtClean="0"/>
              <a:pPr/>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221CF1B-9F78-45F3-9EA1-1DFF9E389871}" type="datetimeFigureOut">
              <a:rPr lang="en-US" smtClean="0"/>
              <a:pPr/>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1CF1B-9F78-45F3-9EA1-1DFF9E389871}" type="datetimeFigureOut">
              <a:rPr lang="en-US" smtClean="0"/>
              <a:pPr/>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72DBEC-3D55-4557-ACD1-90D9B0AE56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21CF1B-9F78-45F3-9EA1-1DFF9E389871}"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DBEC-3D55-4557-ACD1-90D9B0AE569A}"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221CF1B-9F78-45F3-9EA1-1DFF9E389871}" type="datetimeFigureOut">
              <a:rPr lang="en-US" smtClean="0"/>
              <a:pPr/>
              <a:t>2/24/2021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A972DBEC-3D55-4557-ACD1-90D9B0AE569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221CF1B-9F78-45F3-9EA1-1DFF9E389871}" type="datetimeFigureOut">
              <a:rPr lang="en-US" smtClean="0"/>
              <a:pPr/>
              <a:t>2/24/2021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972DBEC-3D55-4557-ACD1-90D9B0AE56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United States Government </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latin typeface="Times New Roman" pitchFamily="18" charset="0"/>
                <a:cs typeface="Times New Roman" pitchFamily="18" charset="0"/>
              </a:rPr>
              <a:t>The Executive Branch Project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Roles of the President</a:t>
            </a:r>
          </a:p>
          <a:p>
            <a:pPr>
              <a:lnSpc>
                <a:spcPct val="200000"/>
              </a:lnSpc>
            </a:pPr>
            <a:r>
              <a:rPr lang="en-US" dirty="0" smtClean="0">
                <a:latin typeface="Times New Roman" pitchFamily="18" charset="0"/>
                <a:cs typeface="Times New Roman" pitchFamily="18" charset="0"/>
              </a:rPr>
              <a:t>Presidential Establishment </a:t>
            </a:r>
          </a:p>
          <a:p>
            <a:pPr>
              <a:lnSpc>
                <a:spcPct val="200000"/>
              </a:lnSpc>
            </a:pPr>
            <a:r>
              <a:rPr lang="en-US" dirty="0" smtClean="0">
                <a:latin typeface="Times New Roman" pitchFamily="18" charset="0"/>
                <a:cs typeface="Times New Roman" pitchFamily="18" charset="0"/>
              </a:rPr>
              <a:t>Federal Executive Department (U.S. Department of State </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President’s Roles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nSpc>
                <a:spcPct val="220000"/>
              </a:lnSpc>
            </a:pPr>
            <a:r>
              <a:rPr lang="en-US" dirty="0" smtClean="0">
                <a:latin typeface="Times New Roman" pitchFamily="18" charset="0"/>
                <a:cs typeface="Times New Roman" pitchFamily="18" charset="0"/>
              </a:rPr>
              <a:t>The roles played by the President of the United States include:</a:t>
            </a:r>
          </a:p>
          <a:p>
            <a:pPr>
              <a:lnSpc>
                <a:spcPct val="220000"/>
              </a:lnSpc>
              <a:buFont typeface="Wingdings" pitchFamily="2" charset="2"/>
              <a:buChar char="ü"/>
            </a:pPr>
            <a:r>
              <a:rPr lang="en-US" dirty="0" smtClean="0">
                <a:latin typeface="Times New Roman" pitchFamily="18" charset="0"/>
                <a:cs typeface="Times New Roman" pitchFamily="18" charset="0"/>
              </a:rPr>
              <a:t>Chief of State</a:t>
            </a:r>
          </a:p>
          <a:p>
            <a:pPr>
              <a:lnSpc>
                <a:spcPct val="220000"/>
              </a:lnSpc>
              <a:buFont typeface="Wingdings" pitchFamily="2" charset="2"/>
              <a:buChar char="ü"/>
            </a:pPr>
            <a:r>
              <a:rPr lang="en-US" dirty="0" smtClean="0">
                <a:latin typeface="Times New Roman" pitchFamily="18" charset="0"/>
                <a:cs typeface="Times New Roman" pitchFamily="18" charset="0"/>
              </a:rPr>
              <a:t>Chief Executive</a:t>
            </a:r>
          </a:p>
          <a:p>
            <a:pPr>
              <a:lnSpc>
                <a:spcPct val="220000"/>
              </a:lnSpc>
              <a:buFont typeface="Wingdings" pitchFamily="2" charset="2"/>
              <a:buChar char="ü"/>
            </a:pPr>
            <a:r>
              <a:rPr lang="en-US" dirty="0" smtClean="0">
                <a:latin typeface="Times New Roman" pitchFamily="18" charset="0"/>
                <a:cs typeface="Times New Roman" pitchFamily="18" charset="0"/>
              </a:rPr>
              <a:t>Party Chief </a:t>
            </a:r>
          </a:p>
          <a:p>
            <a:pPr>
              <a:lnSpc>
                <a:spcPct val="220000"/>
              </a:lnSpc>
              <a:buFont typeface="Wingdings" pitchFamily="2" charset="2"/>
              <a:buChar char="ü"/>
            </a:pPr>
            <a:r>
              <a:rPr lang="en-US" dirty="0" smtClean="0">
                <a:latin typeface="Times New Roman" pitchFamily="18" charset="0"/>
                <a:cs typeface="Times New Roman" pitchFamily="18" charset="0"/>
              </a:rPr>
              <a:t>Chief Diplomat </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President’s Roles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Economic Chief </a:t>
            </a:r>
          </a:p>
          <a:p>
            <a:pPr>
              <a:lnSpc>
                <a:spcPct val="200000"/>
              </a:lnSpc>
            </a:pPr>
            <a:r>
              <a:rPr lang="en-US" dirty="0" smtClean="0">
                <a:latin typeface="Times New Roman" pitchFamily="18" charset="0"/>
                <a:cs typeface="Times New Roman" pitchFamily="18" charset="0"/>
              </a:rPr>
              <a:t>Legislative Leader</a:t>
            </a:r>
          </a:p>
          <a:p>
            <a:pPr>
              <a:lnSpc>
                <a:spcPct val="200000"/>
              </a:lnSpc>
            </a:pPr>
            <a:r>
              <a:rPr lang="en-US" dirty="0" smtClean="0">
                <a:latin typeface="Times New Roman" pitchFamily="18" charset="0"/>
                <a:cs typeface="Times New Roman" pitchFamily="18" charset="0"/>
              </a:rPr>
              <a:t>Commander in Chief </a:t>
            </a:r>
          </a:p>
          <a:p>
            <a:pPr>
              <a:lnSpc>
                <a:spcPct val="200000"/>
              </a:lnSpc>
            </a:pP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Presidential Establishment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The Vice President </a:t>
            </a:r>
          </a:p>
          <a:p>
            <a:pPr>
              <a:lnSpc>
                <a:spcPct val="200000"/>
              </a:lnSpc>
            </a:pPr>
            <a:r>
              <a:rPr lang="en-US" dirty="0" smtClean="0">
                <a:latin typeface="Times New Roman" pitchFamily="18" charset="0"/>
                <a:cs typeface="Times New Roman" pitchFamily="18" charset="0"/>
              </a:rPr>
              <a:t>The Cabinet </a:t>
            </a:r>
          </a:p>
          <a:p>
            <a:pPr>
              <a:lnSpc>
                <a:spcPct val="200000"/>
              </a:lnSpc>
            </a:pPr>
            <a:r>
              <a:rPr lang="en-US" dirty="0" smtClean="0">
                <a:latin typeface="Times New Roman" pitchFamily="18" charset="0"/>
                <a:cs typeface="Times New Roman" pitchFamily="18" charset="0"/>
              </a:rPr>
              <a:t>The First Lady </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Presidential Establishment </a:t>
            </a:r>
            <a:endParaRPr lang="en-US" dirty="0"/>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The Executive Office of the President (EOP)</a:t>
            </a:r>
          </a:p>
          <a:p>
            <a:pPr>
              <a:lnSpc>
                <a:spcPct val="200000"/>
              </a:lnSpc>
            </a:pPr>
            <a:r>
              <a:rPr lang="en-US" dirty="0" smtClean="0">
                <a:latin typeface="Times New Roman" pitchFamily="18" charset="0"/>
                <a:cs typeface="Times New Roman" pitchFamily="18" charset="0"/>
              </a:rPr>
              <a:t>The White House Staff</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U.S. Department of State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200000"/>
              </a:lnSpc>
            </a:pPr>
            <a:r>
              <a:rPr lang="en-US" dirty="0" smtClean="0">
                <a:latin typeface="Times New Roman" pitchFamily="18" charset="0"/>
                <a:cs typeface="Times New Roman" pitchFamily="18" charset="0"/>
              </a:rPr>
              <a:t>Advises the president on foreign policy</a:t>
            </a:r>
          </a:p>
          <a:p>
            <a:pPr>
              <a:lnSpc>
                <a:spcPct val="200000"/>
              </a:lnSpc>
            </a:pPr>
            <a:r>
              <a:rPr lang="en-US" dirty="0" smtClean="0">
                <a:latin typeface="Times New Roman" pitchFamily="18" charset="0"/>
                <a:cs typeface="Times New Roman" pitchFamily="18" charset="0"/>
              </a:rPr>
              <a:t>Seeks to pursue US interests abroad</a:t>
            </a:r>
          </a:p>
          <a:p>
            <a:pPr>
              <a:lnSpc>
                <a:spcPct val="200000"/>
              </a:lnSpc>
            </a:pPr>
            <a:r>
              <a:rPr lang="en-US" dirty="0" smtClean="0">
                <a:latin typeface="Times New Roman" pitchFamily="18" charset="0"/>
                <a:cs typeface="Times New Roman" pitchFamily="18" charset="0"/>
              </a:rPr>
              <a:t>Works together with representatives of foreign governments. </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Work Cited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Vaughan, George B., and Iris M. Weisman. "Leadership development: The role of the president‐board team." </a:t>
            </a:r>
            <a:r>
              <a:rPr lang="en-US" i="1" dirty="0" smtClean="0">
                <a:latin typeface="Times New Roman" pitchFamily="18" charset="0"/>
                <a:cs typeface="Times New Roman" pitchFamily="18" charset="0"/>
              </a:rPr>
              <a:t>New Directions for Community Colleges</a:t>
            </a:r>
            <a:r>
              <a:rPr lang="en-US" dirty="0" smtClean="0">
                <a:latin typeface="Times New Roman" pitchFamily="18" charset="0"/>
                <a:cs typeface="Times New Roman" pitchFamily="18" charset="0"/>
              </a:rPr>
              <a:t> 2003.123 (2003): 51-61.</a:t>
            </a:r>
          </a:p>
          <a:p>
            <a:r>
              <a:rPr lang="en-US" dirty="0" err="1" smtClean="0">
                <a:latin typeface="Times New Roman" pitchFamily="18" charset="0"/>
                <a:cs typeface="Times New Roman" pitchFamily="18" charset="0"/>
              </a:rPr>
              <a:t>Relyea</a:t>
            </a:r>
            <a:r>
              <a:rPr lang="en-US" dirty="0" smtClean="0">
                <a:latin typeface="Times New Roman" pitchFamily="18" charset="0"/>
                <a:cs typeface="Times New Roman" pitchFamily="18" charset="0"/>
              </a:rPr>
              <a:t>, Harold C. "Executive Office of the President: An Historical Overview." (2011).</a:t>
            </a:r>
          </a:p>
          <a:p>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88</TotalTime>
  <Words>724</Words>
  <Application>Microsoft Office PowerPoint</Application>
  <PresentationFormat>On-screen Show (4:3)</PresentationFormat>
  <Paragraphs>42</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Module</vt:lpstr>
      <vt:lpstr>United States Government </vt:lpstr>
      <vt:lpstr>Introduction </vt:lpstr>
      <vt:lpstr>The President’s Roles</vt:lpstr>
      <vt:lpstr>The President’s Roles</vt:lpstr>
      <vt:lpstr>Presidential Establishment </vt:lpstr>
      <vt:lpstr>Presidential Establishment </vt:lpstr>
      <vt:lpstr>U.S. Department of State </vt:lpstr>
      <vt:lpstr>Work Cited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United States Government</dc:title>
  <dc:creator>Windows User</dc:creator>
  <cp:lastModifiedBy>VINNY</cp:lastModifiedBy>
  <cp:revision>44</cp:revision>
  <dcterms:created xsi:type="dcterms:W3CDTF">2021-02-24T08:22:11Z</dcterms:created>
  <dcterms:modified xsi:type="dcterms:W3CDTF">2021-02-24T15:02:40Z</dcterms:modified>
</cp:coreProperties>
</file>